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9" r:id="rId2"/>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6595" autoAdjust="0"/>
  </p:normalViewPr>
  <p:slideViewPr>
    <p:cSldViewPr>
      <p:cViewPr varScale="1">
        <p:scale>
          <a:sx n="67" d="100"/>
          <a:sy n="67" d="100"/>
        </p:scale>
        <p:origin x="-136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0"/>
            <a:ext cx="2945659" cy="493633"/>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931863" y="741363"/>
            <a:ext cx="4933950" cy="3700462"/>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5"/>
            <a:ext cx="5438140" cy="4442699"/>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7316"/>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177925" y="1233488"/>
            <a:ext cx="4441825" cy="3332162"/>
          </a:xfrm>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5364" name="Slide Number Placeholder 3"/>
          <p:cNvSpPr>
            <a:spLocks noGrp="1"/>
          </p:cNvSpPr>
          <p:nvPr>
            <p:ph type="sldNum" sz="quarter" idx="5"/>
          </p:nvPr>
        </p:nvSpPr>
        <p:spPr>
          <a:xfrm>
            <a:off x="3850533" y="9376565"/>
            <a:ext cx="2945553" cy="49450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23856" indent="-278406">
              <a:defRPr>
                <a:solidFill>
                  <a:schemeClr val="tx1"/>
                </a:solidFill>
                <a:latin typeface="Arial" charset="0"/>
                <a:cs typeface="Arial" charset="0"/>
              </a:defRPr>
            </a:lvl2pPr>
            <a:lvl3pPr marL="1113625" indent="-222725">
              <a:defRPr>
                <a:solidFill>
                  <a:schemeClr val="tx1"/>
                </a:solidFill>
                <a:latin typeface="Arial" charset="0"/>
                <a:cs typeface="Arial" charset="0"/>
              </a:defRPr>
            </a:lvl3pPr>
            <a:lvl4pPr marL="1559075" indent="-222725">
              <a:defRPr>
                <a:solidFill>
                  <a:schemeClr val="tx1"/>
                </a:solidFill>
                <a:latin typeface="Arial" charset="0"/>
                <a:cs typeface="Arial" charset="0"/>
              </a:defRPr>
            </a:lvl4pPr>
            <a:lvl5pPr marL="2004525" indent="-222725">
              <a:defRPr>
                <a:solidFill>
                  <a:schemeClr val="tx1"/>
                </a:solidFill>
                <a:latin typeface="Arial" charset="0"/>
                <a:cs typeface="Arial" charset="0"/>
              </a:defRPr>
            </a:lvl5pPr>
            <a:lvl6pPr marL="2449975" indent="-222725" eaLnBrk="0" fontAlgn="base" hangingPunct="0">
              <a:spcBef>
                <a:spcPct val="0"/>
              </a:spcBef>
              <a:spcAft>
                <a:spcPct val="0"/>
              </a:spcAft>
              <a:defRPr>
                <a:solidFill>
                  <a:schemeClr val="tx1"/>
                </a:solidFill>
                <a:latin typeface="Arial" charset="0"/>
                <a:cs typeface="Arial" charset="0"/>
              </a:defRPr>
            </a:lvl6pPr>
            <a:lvl7pPr marL="2895425" indent="-222725" eaLnBrk="0" fontAlgn="base" hangingPunct="0">
              <a:spcBef>
                <a:spcPct val="0"/>
              </a:spcBef>
              <a:spcAft>
                <a:spcPct val="0"/>
              </a:spcAft>
              <a:defRPr>
                <a:solidFill>
                  <a:schemeClr val="tx1"/>
                </a:solidFill>
                <a:latin typeface="Arial" charset="0"/>
                <a:cs typeface="Arial" charset="0"/>
              </a:defRPr>
            </a:lvl7pPr>
            <a:lvl8pPr marL="3340875" indent="-222725" eaLnBrk="0" fontAlgn="base" hangingPunct="0">
              <a:spcBef>
                <a:spcPct val="0"/>
              </a:spcBef>
              <a:spcAft>
                <a:spcPct val="0"/>
              </a:spcAft>
              <a:defRPr>
                <a:solidFill>
                  <a:schemeClr val="tx1"/>
                </a:solidFill>
                <a:latin typeface="Arial" charset="0"/>
                <a:cs typeface="Arial" charset="0"/>
              </a:defRPr>
            </a:lvl8pPr>
            <a:lvl9pPr marL="3786325" indent="-222725" eaLnBrk="0" fontAlgn="base" hangingPunct="0">
              <a:spcBef>
                <a:spcPct val="0"/>
              </a:spcBef>
              <a:spcAft>
                <a:spcPct val="0"/>
              </a:spcAft>
              <a:defRPr>
                <a:solidFill>
                  <a:schemeClr val="tx1"/>
                </a:solidFill>
                <a:latin typeface="Arial" charset="0"/>
                <a:cs typeface="Arial" charset="0"/>
              </a:defRPr>
            </a:lvl9pPr>
          </a:lstStyle>
          <a:p>
            <a:fld id="{BD92E62E-8BA1-4E04-93F4-DB84C46EF0C6}" type="slidenum">
              <a:rPr lang="en-IN" altLang="en-US">
                <a:solidFill>
                  <a:srgbClr val="000000"/>
                </a:solidFill>
              </a:rPr>
              <a:pPr/>
              <a:t>1</a:t>
            </a:fld>
            <a:endParaRPr lang="en-IN" altLang="en-US">
              <a:solidFill>
                <a:srgbClr val="000000"/>
              </a:solidFill>
            </a:endParaRPr>
          </a:p>
        </p:txBody>
      </p:sp>
    </p:spTree>
    <p:extLst>
      <p:ext uri="{BB962C8B-B14F-4D97-AF65-F5344CB8AC3E}">
        <p14:creationId xmlns:p14="http://schemas.microsoft.com/office/powerpoint/2010/main" val="1221516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3.jpeg"/><Relationship Id="rId5" Type="http://schemas.microsoft.com/office/2007/relationships/hdphoto" Target="../media/hdphoto1.wdp"/><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325" y="195263"/>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152400" y="6477000"/>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96" name="Rectangle 40"/>
          <p:cNvSpPr>
            <a:spLocks noChangeArrowheads="1"/>
          </p:cNvSpPr>
          <p:nvPr/>
        </p:nvSpPr>
        <p:spPr bwMode="auto">
          <a:xfrm>
            <a:off x="3205163" y="838200"/>
            <a:ext cx="5786437" cy="304800"/>
          </a:xfrm>
          <a:prstGeom prst="rect">
            <a:avLst/>
          </a:prstGeom>
          <a:noFill/>
          <a:ln w="9525">
            <a:solidFill>
              <a:schemeClr val="tx1"/>
            </a:solidFill>
            <a:miter lim="800000"/>
            <a:headEnd/>
            <a:tailEnd/>
          </a:ln>
        </p:spPr>
        <p:txBody>
          <a:bodyPr wrap="none"/>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IDEA </a:t>
            </a:r>
            <a:r>
              <a:rPr lang="en-US" sz="1050" b="1" dirty="0" smtClean="0">
                <a:solidFill>
                  <a:srgbClr val="0033CC"/>
                </a:solidFill>
                <a:latin typeface="Calibri" pitchFamily="34" charset="0"/>
                <a:cs typeface="Calibri" pitchFamily="34" charset="0"/>
              </a:rPr>
              <a:t>:-</a:t>
            </a:r>
            <a:r>
              <a:rPr lang="en-US" sz="1050" b="1" dirty="0">
                <a:solidFill>
                  <a:srgbClr val="0033CC"/>
                </a:solidFill>
                <a:latin typeface="Calibri" pitchFamily="34" charset="0"/>
                <a:cs typeface="Calibri" pitchFamily="34" charset="0"/>
              </a:rPr>
              <a:t> </a:t>
            </a:r>
            <a:r>
              <a:rPr lang="en-US" sz="1050" b="1" dirty="0" smtClean="0">
                <a:solidFill>
                  <a:srgbClr val="0033CC"/>
                </a:solidFill>
                <a:latin typeface="Calibri" pitchFamily="34" charset="0"/>
                <a:cs typeface="Calibri" pitchFamily="34" charset="0"/>
              </a:rPr>
              <a:t>Provide guide bush </a:t>
            </a:r>
            <a:endParaRPr lang="en-US" sz="1050" dirty="0">
              <a:solidFill>
                <a:srgbClr val="000000"/>
              </a:solidFill>
            </a:endParaRPr>
          </a:p>
          <a:p>
            <a:pPr eaLnBrk="0" fontAlgn="base" hangingPunct="0">
              <a:spcBef>
                <a:spcPct val="0"/>
              </a:spcBef>
              <a:spcAft>
                <a:spcPct val="0"/>
              </a:spcAft>
              <a:defRPr/>
            </a:pPr>
            <a:r>
              <a:rPr lang="en-US" sz="1050" b="1" dirty="0" smtClean="0">
                <a:solidFill>
                  <a:srgbClr val="0033CC"/>
                </a:solidFill>
                <a:latin typeface="Calibri" pitchFamily="34" charset="0"/>
                <a:cs typeface="Calibri" pitchFamily="34" charset="0"/>
              </a:rPr>
              <a:t> </a:t>
            </a:r>
            <a:endParaRPr lang="en-US" sz="1050" dirty="0">
              <a:solidFill>
                <a:srgbClr val="000000"/>
              </a:solidFill>
              <a:latin typeface="Calibri" pitchFamily="34" charset="0"/>
              <a:cs typeface="Calibri" pitchFamily="34" charset="0"/>
            </a:endParaRPr>
          </a:p>
        </p:txBody>
      </p:sp>
      <p:sp>
        <p:nvSpPr>
          <p:cNvPr id="6150" name="Rectangle 2"/>
          <p:cNvSpPr>
            <a:spLocks noChangeArrowheads="1"/>
          </p:cNvSpPr>
          <p:nvPr/>
        </p:nvSpPr>
        <p:spPr bwMode="auto">
          <a:xfrm>
            <a:off x="158750" y="152400"/>
            <a:ext cx="883285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51" name="Rectangle 3"/>
          <p:cNvSpPr>
            <a:spLocks noChangeArrowheads="1"/>
          </p:cNvSpPr>
          <p:nvPr/>
        </p:nvSpPr>
        <p:spPr bwMode="auto">
          <a:xfrm>
            <a:off x="158750" y="152400"/>
            <a:ext cx="144780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9" name="Rectangle 4"/>
          <p:cNvSpPr>
            <a:spLocks noChangeArrowheads="1"/>
          </p:cNvSpPr>
          <p:nvPr/>
        </p:nvSpPr>
        <p:spPr bwMode="auto">
          <a:xfrm>
            <a:off x="1606550" y="152400"/>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NO :- </a:t>
            </a:r>
            <a:r>
              <a:rPr lang="en-US" sz="1050" dirty="0">
                <a:solidFill>
                  <a:prstClr val="black"/>
                </a:solidFill>
                <a:latin typeface="Calibri" pitchFamily="34" charset="0"/>
                <a:cs typeface="Calibri" pitchFamily="34" charset="0"/>
              </a:rPr>
              <a:t>01</a:t>
            </a:r>
            <a:endParaRPr lang="en-US" sz="1050" dirty="0">
              <a:solidFill>
                <a:srgbClr val="0033CC"/>
              </a:solidFill>
              <a:latin typeface="Calibri" pitchFamily="34" charset="0"/>
              <a:cs typeface="Calibri" pitchFamily="34" charset="0"/>
            </a:endParaRPr>
          </a:p>
        </p:txBody>
      </p:sp>
      <p:sp>
        <p:nvSpPr>
          <p:cNvPr id="20" name="Rectangle 5"/>
          <p:cNvSpPr>
            <a:spLocks noChangeArrowheads="1"/>
          </p:cNvSpPr>
          <p:nvPr/>
        </p:nvSpPr>
        <p:spPr bwMode="auto">
          <a:xfrm>
            <a:off x="1606550" y="304800"/>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NAME: </a:t>
            </a:r>
            <a:r>
              <a:rPr lang="en-US" sz="1050" dirty="0">
                <a:solidFill>
                  <a:srgbClr val="000000"/>
                </a:solidFill>
                <a:latin typeface="Calibri" pitchFamily="34" charset="0"/>
                <a:cs typeface="Calibri" pitchFamily="34" charset="0"/>
              </a:rPr>
              <a:t> Achiever</a:t>
            </a:r>
          </a:p>
        </p:txBody>
      </p:sp>
      <p:sp>
        <p:nvSpPr>
          <p:cNvPr id="21" name="Rectangle 6"/>
          <p:cNvSpPr>
            <a:spLocks noChangeArrowheads="1"/>
          </p:cNvSpPr>
          <p:nvPr/>
        </p:nvSpPr>
        <p:spPr bwMode="auto">
          <a:xfrm>
            <a:off x="1606550" y="457200"/>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DEPT :- </a:t>
            </a:r>
            <a:r>
              <a:rPr lang="en-US" sz="1050" dirty="0">
                <a:solidFill>
                  <a:prstClr val="black"/>
                </a:solidFill>
                <a:latin typeface="Calibri" pitchFamily="34" charset="0"/>
                <a:cs typeface="Calibri" pitchFamily="34" charset="0"/>
              </a:rPr>
              <a:t>MACHINE  SHOP</a:t>
            </a:r>
          </a:p>
        </p:txBody>
      </p:sp>
      <p:sp>
        <p:nvSpPr>
          <p:cNvPr id="22" name="Rectangle 7"/>
          <p:cNvSpPr>
            <a:spLocks noChangeArrowheads="1"/>
          </p:cNvSpPr>
          <p:nvPr/>
        </p:nvSpPr>
        <p:spPr bwMode="auto">
          <a:xfrm>
            <a:off x="158750" y="609600"/>
            <a:ext cx="1143000"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a:t>
            </a:r>
            <a:r>
              <a:rPr lang="en-US" sz="1050" b="1" dirty="0" smtClean="0">
                <a:solidFill>
                  <a:srgbClr val="0033CC"/>
                </a:solidFill>
                <a:latin typeface="Calibri" pitchFamily="34" charset="0"/>
                <a:cs typeface="Calibri" pitchFamily="34" charset="0"/>
              </a:rPr>
              <a:t>:- </a:t>
            </a:r>
            <a:endParaRPr lang="en-US" sz="1050" dirty="0">
              <a:solidFill>
                <a:srgbClr val="000000"/>
              </a:solidFill>
              <a:latin typeface="Calibri" pitchFamily="34" charset="0"/>
              <a:cs typeface="Calibri" pitchFamily="34" charset="0"/>
            </a:endParaRPr>
          </a:p>
        </p:txBody>
      </p:sp>
      <p:sp>
        <p:nvSpPr>
          <p:cNvPr id="23" name="Rectangle 8"/>
          <p:cNvSpPr>
            <a:spLocks noChangeArrowheads="1"/>
          </p:cNvSpPr>
          <p:nvPr/>
        </p:nvSpPr>
        <p:spPr bwMode="auto">
          <a:xfrm>
            <a:off x="1301750" y="609600"/>
            <a:ext cx="1903413"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 NAME:- </a:t>
            </a:r>
            <a:endParaRPr lang="en-US" sz="1050" dirty="0">
              <a:solidFill>
                <a:srgbClr val="000000"/>
              </a:solidFill>
              <a:latin typeface="Calibri" pitchFamily="34" charset="0"/>
              <a:cs typeface="Calibri" pitchFamily="34" charset="0"/>
            </a:endParaRPr>
          </a:p>
        </p:txBody>
      </p:sp>
      <p:sp>
        <p:nvSpPr>
          <p:cNvPr id="24" name="Rectangle 9"/>
          <p:cNvSpPr>
            <a:spLocks noChangeArrowheads="1"/>
          </p:cNvSpPr>
          <p:nvPr/>
        </p:nvSpPr>
        <p:spPr bwMode="auto">
          <a:xfrm>
            <a:off x="3586163" y="1524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ACTIVITY</a:t>
            </a:r>
          </a:p>
        </p:txBody>
      </p:sp>
      <p:sp>
        <p:nvSpPr>
          <p:cNvPr id="25" name="Rectangle 10"/>
          <p:cNvSpPr>
            <a:spLocks noChangeArrowheads="1"/>
          </p:cNvSpPr>
          <p:nvPr/>
        </p:nvSpPr>
        <p:spPr bwMode="auto">
          <a:xfrm>
            <a:off x="3586163" y="3048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LOSS NO. / STEP</a:t>
            </a:r>
          </a:p>
        </p:txBody>
      </p:sp>
      <p:sp>
        <p:nvSpPr>
          <p:cNvPr id="26" name="Rectangle 11"/>
          <p:cNvSpPr>
            <a:spLocks noChangeArrowheads="1"/>
          </p:cNvSpPr>
          <p:nvPr/>
        </p:nvSpPr>
        <p:spPr bwMode="auto">
          <a:xfrm>
            <a:off x="3586163" y="4572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RESULT AREA</a:t>
            </a:r>
          </a:p>
        </p:txBody>
      </p:sp>
      <p:sp>
        <p:nvSpPr>
          <p:cNvPr id="27" name="Rectangle 12"/>
          <p:cNvSpPr>
            <a:spLocks noChangeArrowheads="1"/>
          </p:cNvSpPr>
          <p:nvPr/>
        </p:nvSpPr>
        <p:spPr bwMode="auto">
          <a:xfrm>
            <a:off x="3205163" y="609600"/>
            <a:ext cx="3121025"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MACHINE / STAGE  :- </a:t>
            </a:r>
            <a:endParaRPr lang="en-US" sz="1050" dirty="0">
              <a:solidFill>
                <a:srgbClr val="000000"/>
              </a:solidFill>
              <a:latin typeface="Calibri" pitchFamily="34" charset="0"/>
              <a:cs typeface="Calibri" pitchFamily="34" charset="0"/>
            </a:endParaRPr>
          </a:p>
        </p:txBody>
      </p:sp>
      <p:sp>
        <p:nvSpPr>
          <p:cNvPr id="28" name="Rectangle 13"/>
          <p:cNvSpPr>
            <a:spLocks noChangeArrowheads="1"/>
          </p:cNvSpPr>
          <p:nvPr/>
        </p:nvSpPr>
        <p:spPr bwMode="auto">
          <a:xfrm>
            <a:off x="6326188" y="609600"/>
            <a:ext cx="2665412"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OPERATION  </a:t>
            </a:r>
            <a:r>
              <a:rPr lang="en-US" sz="1050" dirty="0">
                <a:solidFill>
                  <a:srgbClr val="0033CC"/>
                </a:solidFill>
                <a:latin typeface="Calibri" pitchFamily="34" charset="0"/>
                <a:cs typeface="Calibri" pitchFamily="34" charset="0"/>
              </a:rPr>
              <a:t>:- </a:t>
            </a:r>
            <a:endParaRPr lang="en-US" sz="1050" dirty="0">
              <a:solidFill>
                <a:srgbClr val="000000"/>
              </a:solidFill>
              <a:latin typeface="Calibri" pitchFamily="34" charset="0"/>
              <a:cs typeface="Calibri" pitchFamily="34" charset="0"/>
            </a:endParaRPr>
          </a:p>
        </p:txBody>
      </p:sp>
      <p:sp>
        <p:nvSpPr>
          <p:cNvPr id="6162" name="Rectangle 14"/>
          <p:cNvSpPr>
            <a:spLocks noChangeArrowheads="1"/>
          </p:cNvSpPr>
          <p:nvPr/>
        </p:nvSpPr>
        <p:spPr bwMode="auto">
          <a:xfrm>
            <a:off x="4803775"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KK</a:t>
            </a:r>
          </a:p>
        </p:txBody>
      </p:sp>
      <p:sp>
        <p:nvSpPr>
          <p:cNvPr id="6163" name="Rectangle 15"/>
          <p:cNvSpPr>
            <a:spLocks noChangeArrowheads="1"/>
          </p:cNvSpPr>
          <p:nvPr/>
        </p:nvSpPr>
        <p:spPr bwMode="auto">
          <a:xfrm>
            <a:off x="7240588" y="152400"/>
            <a:ext cx="1751012"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5139" name="WordArt 16"/>
          <p:cNvSpPr>
            <a:spLocks noChangeArrowheads="1" noChangeShapeType="1" noTextEdit="1"/>
          </p:cNvSpPr>
          <p:nvPr/>
        </p:nvSpPr>
        <p:spPr bwMode="auto">
          <a:xfrm>
            <a:off x="7316788" y="228600"/>
            <a:ext cx="1598612" cy="271463"/>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1050" kern="10" smtClean="0">
                <a:ln w="9525">
                  <a:solidFill>
                    <a:srgbClr val="000000"/>
                  </a:solidFill>
                  <a:round/>
                  <a:headEnd/>
                  <a:tailEnd/>
                </a:ln>
                <a:solidFill>
                  <a:srgbClr val="1F497D"/>
                </a:solidFill>
                <a:latin typeface="Calibri"/>
                <a:cs typeface="Calibri"/>
              </a:rPr>
              <a:t>KAIZEN  IDEA SHEET</a:t>
            </a:r>
          </a:p>
        </p:txBody>
      </p:sp>
      <p:sp>
        <p:nvSpPr>
          <p:cNvPr id="6165" name="Rectangle 17"/>
          <p:cNvSpPr>
            <a:spLocks noChangeArrowheads="1"/>
          </p:cNvSpPr>
          <p:nvPr/>
        </p:nvSpPr>
        <p:spPr bwMode="auto">
          <a:xfrm>
            <a:off x="5108575" y="152400"/>
            <a:ext cx="304800" cy="152400"/>
          </a:xfrm>
          <a:prstGeom prst="rect">
            <a:avLst/>
          </a:prstGeom>
          <a:solidFill>
            <a:srgbClr val="00B050"/>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QM</a:t>
            </a:r>
          </a:p>
        </p:txBody>
      </p:sp>
      <p:sp>
        <p:nvSpPr>
          <p:cNvPr id="6166" name="Rectangle 18"/>
          <p:cNvSpPr>
            <a:spLocks noChangeArrowheads="1"/>
          </p:cNvSpPr>
          <p:nvPr/>
        </p:nvSpPr>
        <p:spPr bwMode="auto">
          <a:xfrm>
            <a:off x="5413375"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PM</a:t>
            </a:r>
          </a:p>
        </p:txBody>
      </p:sp>
      <p:sp>
        <p:nvSpPr>
          <p:cNvPr id="6167" name="Rectangle 19"/>
          <p:cNvSpPr>
            <a:spLocks noChangeArrowheads="1"/>
          </p:cNvSpPr>
          <p:nvPr/>
        </p:nvSpPr>
        <p:spPr bwMode="auto">
          <a:xfrm>
            <a:off x="5718175" y="152400"/>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JH</a:t>
            </a:r>
          </a:p>
        </p:txBody>
      </p:sp>
      <p:sp>
        <p:nvSpPr>
          <p:cNvPr id="6168" name="Rectangle 20"/>
          <p:cNvSpPr>
            <a:spLocks noChangeArrowheads="1"/>
          </p:cNvSpPr>
          <p:nvPr/>
        </p:nvSpPr>
        <p:spPr bwMode="auto">
          <a:xfrm>
            <a:off x="6021388"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SHE</a:t>
            </a:r>
          </a:p>
        </p:txBody>
      </p:sp>
      <p:sp>
        <p:nvSpPr>
          <p:cNvPr id="6169" name="Rectangle 21"/>
          <p:cNvSpPr>
            <a:spLocks noChangeArrowheads="1"/>
          </p:cNvSpPr>
          <p:nvPr/>
        </p:nvSpPr>
        <p:spPr bwMode="auto">
          <a:xfrm>
            <a:off x="6326188"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OT</a:t>
            </a:r>
          </a:p>
        </p:txBody>
      </p:sp>
      <p:sp>
        <p:nvSpPr>
          <p:cNvPr id="6170" name="Rectangle 22"/>
          <p:cNvSpPr>
            <a:spLocks noChangeArrowheads="1"/>
          </p:cNvSpPr>
          <p:nvPr/>
        </p:nvSpPr>
        <p:spPr bwMode="auto">
          <a:xfrm>
            <a:off x="6630988" y="152400"/>
            <a:ext cx="304800" cy="152400"/>
          </a:xfrm>
          <a:prstGeom prst="rect">
            <a:avLst/>
          </a:prstGeom>
          <a:solidFill>
            <a:schemeClr val="bg1"/>
          </a:solidFill>
          <a:ln w="9525">
            <a:solidFill>
              <a:schemeClr val="bg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DM</a:t>
            </a:r>
          </a:p>
        </p:txBody>
      </p:sp>
      <p:sp>
        <p:nvSpPr>
          <p:cNvPr id="6171" name="Rectangle 23"/>
          <p:cNvSpPr>
            <a:spLocks noChangeArrowheads="1"/>
          </p:cNvSpPr>
          <p:nvPr/>
        </p:nvSpPr>
        <p:spPr bwMode="auto">
          <a:xfrm>
            <a:off x="6935788"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E&amp;T</a:t>
            </a:r>
          </a:p>
        </p:txBody>
      </p:sp>
      <p:sp>
        <p:nvSpPr>
          <p:cNvPr id="6172" name="Rectangle 24"/>
          <p:cNvSpPr>
            <a:spLocks noChangeArrowheads="1"/>
          </p:cNvSpPr>
          <p:nvPr/>
        </p:nvSpPr>
        <p:spPr bwMode="auto">
          <a:xfrm>
            <a:off x="4803775"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3" name="Rectangle 25"/>
          <p:cNvSpPr>
            <a:spLocks noChangeArrowheads="1"/>
          </p:cNvSpPr>
          <p:nvPr/>
        </p:nvSpPr>
        <p:spPr bwMode="auto">
          <a:xfrm>
            <a:off x="5108575"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4" name="Rectangle 26"/>
          <p:cNvSpPr>
            <a:spLocks noChangeArrowheads="1"/>
          </p:cNvSpPr>
          <p:nvPr/>
        </p:nvSpPr>
        <p:spPr bwMode="auto">
          <a:xfrm>
            <a:off x="5413375"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5" name="Rectangle 27"/>
          <p:cNvSpPr>
            <a:spLocks noChangeArrowheads="1"/>
          </p:cNvSpPr>
          <p:nvPr/>
        </p:nvSpPr>
        <p:spPr bwMode="auto">
          <a:xfrm>
            <a:off x="5718175" y="304800"/>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6" name="Rectangle 28"/>
          <p:cNvSpPr>
            <a:spLocks noChangeArrowheads="1"/>
          </p:cNvSpPr>
          <p:nvPr/>
        </p:nvSpPr>
        <p:spPr bwMode="auto">
          <a:xfrm>
            <a:off x="6021388"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7" name="Rectangle 29"/>
          <p:cNvSpPr>
            <a:spLocks noChangeArrowheads="1"/>
          </p:cNvSpPr>
          <p:nvPr/>
        </p:nvSpPr>
        <p:spPr bwMode="auto">
          <a:xfrm>
            <a:off x="6326188"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8" name="Rectangle 30"/>
          <p:cNvSpPr>
            <a:spLocks noChangeArrowheads="1"/>
          </p:cNvSpPr>
          <p:nvPr/>
        </p:nvSpPr>
        <p:spPr bwMode="auto">
          <a:xfrm>
            <a:off x="6630988"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9" name="Rectangle 31"/>
          <p:cNvSpPr>
            <a:spLocks noChangeArrowheads="1"/>
          </p:cNvSpPr>
          <p:nvPr/>
        </p:nvSpPr>
        <p:spPr bwMode="auto">
          <a:xfrm>
            <a:off x="6935788"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80" name="Rectangle 32"/>
          <p:cNvSpPr>
            <a:spLocks noChangeArrowheads="1"/>
          </p:cNvSpPr>
          <p:nvPr/>
        </p:nvSpPr>
        <p:spPr bwMode="auto">
          <a:xfrm>
            <a:off x="4803775" y="4572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a:t>
            </a:r>
          </a:p>
        </p:txBody>
      </p:sp>
      <p:sp>
        <p:nvSpPr>
          <p:cNvPr id="6181" name="Rectangle 33"/>
          <p:cNvSpPr>
            <a:spLocks noChangeArrowheads="1"/>
          </p:cNvSpPr>
          <p:nvPr/>
        </p:nvSpPr>
        <p:spPr bwMode="auto">
          <a:xfrm>
            <a:off x="5108575" y="457200"/>
            <a:ext cx="304800" cy="152400"/>
          </a:xfrm>
          <a:prstGeom prst="rect">
            <a:avLst/>
          </a:prstGeom>
          <a:solidFill>
            <a:srgbClr val="00B050"/>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dirty="0">
                <a:solidFill>
                  <a:srgbClr val="000000"/>
                </a:solidFill>
                <a:latin typeface="Calibri" pitchFamily="34" charset="0"/>
                <a:cs typeface="Calibri" pitchFamily="34" charset="0"/>
              </a:rPr>
              <a:t>Q</a:t>
            </a:r>
          </a:p>
        </p:txBody>
      </p:sp>
      <p:sp>
        <p:nvSpPr>
          <p:cNvPr id="6182" name="Rectangle 34"/>
          <p:cNvSpPr>
            <a:spLocks noChangeArrowheads="1"/>
          </p:cNvSpPr>
          <p:nvPr/>
        </p:nvSpPr>
        <p:spPr bwMode="auto">
          <a:xfrm>
            <a:off x="5413375" y="457200"/>
            <a:ext cx="608013" cy="152400"/>
          </a:xfrm>
          <a:prstGeom prst="rect">
            <a:avLst/>
          </a:prstGeom>
          <a:solidFill>
            <a:schemeClr val="bg1"/>
          </a:solidFill>
          <a:ln w="9525">
            <a:solidFill>
              <a:schemeClr val="tx1"/>
            </a:solidFill>
            <a:miter lim="800000"/>
            <a:headEnd/>
            <a:tailEnd/>
          </a:ln>
        </p:spPr>
        <p:txBody>
          <a:bodyPr wrap="none" anchor="ctr"/>
          <a:lstStyle/>
          <a:p>
            <a:pP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A</a:t>
            </a:r>
          </a:p>
        </p:txBody>
      </p:sp>
      <p:sp>
        <p:nvSpPr>
          <p:cNvPr id="6183" name="Rectangle 35"/>
          <p:cNvSpPr>
            <a:spLocks noChangeArrowheads="1"/>
          </p:cNvSpPr>
          <p:nvPr/>
        </p:nvSpPr>
        <p:spPr bwMode="auto">
          <a:xfrm>
            <a:off x="6021388" y="4572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C</a:t>
            </a:r>
          </a:p>
        </p:txBody>
      </p:sp>
      <p:sp>
        <p:nvSpPr>
          <p:cNvPr id="6184" name="Rectangle 36"/>
          <p:cNvSpPr>
            <a:spLocks noChangeArrowheads="1"/>
          </p:cNvSpPr>
          <p:nvPr/>
        </p:nvSpPr>
        <p:spPr bwMode="auto">
          <a:xfrm>
            <a:off x="6326188" y="4572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a:t>
            </a:r>
          </a:p>
        </p:txBody>
      </p:sp>
      <p:sp>
        <p:nvSpPr>
          <p:cNvPr id="6185" name="Rectangle 37"/>
          <p:cNvSpPr>
            <a:spLocks noChangeArrowheads="1"/>
          </p:cNvSpPr>
          <p:nvPr/>
        </p:nvSpPr>
        <p:spPr bwMode="auto">
          <a:xfrm>
            <a:off x="6630988" y="457200"/>
            <a:ext cx="304800" cy="152400"/>
          </a:xfrm>
          <a:prstGeom prst="rect">
            <a:avLst/>
          </a:prstGeom>
          <a:solidFill>
            <a:schemeClr val="bg1"/>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a:t>
            </a:r>
          </a:p>
        </p:txBody>
      </p:sp>
      <p:sp>
        <p:nvSpPr>
          <p:cNvPr id="6186" name="Rectangle 38"/>
          <p:cNvSpPr>
            <a:spLocks noChangeArrowheads="1"/>
          </p:cNvSpPr>
          <p:nvPr/>
        </p:nvSpPr>
        <p:spPr bwMode="auto">
          <a:xfrm>
            <a:off x="6935788" y="4572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M</a:t>
            </a:r>
          </a:p>
        </p:txBody>
      </p:sp>
      <p:sp>
        <p:nvSpPr>
          <p:cNvPr id="1067" name="Rectangle 39"/>
          <p:cNvSpPr>
            <a:spLocks noChangeArrowheads="1"/>
          </p:cNvSpPr>
          <p:nvPr/>
        </p:nvSpPr>
        <p:spPr bwMode="auto">
          <a:xfrm>
            <a:off x="158750" y="838200"/>
            <a:ext cx="3046413" cy="381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altLang="en-US" sz="1050" b="1" dirty="0">
                <a:solidFill>
                  <a:srgbClr val="0000CC"/>
                </a:solidFill>
                <a:latin typeface="Calibri" pitchFamily="34" charset="0"/>
                <a:cs typeface="Arial" charset="0"/>
              </a:rPr>
              <a:t>KAIZEN THEME : </a:t>
            </a:r>
            <a:r>
              <a:rPr lang="en-US" altLang="en-US" sz="1050" dirty="0" smtClean="0">
                <a:solidFill>
                  <a:srgbClr val="000000"/>
                </a:solidFill>
                <a:latin typeface="Calibri" pitchFamily="34" charset="0"/>
                <a:cs typeface="Arial" charset="0"/>
              </a:rPr>
              <a:t> </a:t>
            </a: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p:txBody>
      </p:sp>
      <p:sp>
        <p:nvSpPr>
          <p:cNvPr id="1068" name="Rectangle 41"/>
          <p:cNvSpPr>
            <a:spLocks noChangeArrowheads="1"/>
          </p:cNvSpPr>
          <p:nvPr/>
        </p:nvSpPr>
        <p:spPr bwMode="auto">
          <a:xfrm>
            <a:off x="152400" y="1219200"/>
            <a:ext cx="3048000" cy="590550"/>
          </a:xfrm>
          <a:prstGeom prst="rect">
            <a:avLst/>
          </a:prstGeom>
          <a:noFill/>
          <a:ln w="9525">
            <a:solidFill>
              <a:schemeClr val="tx1"/>
            </a:solidFill>
            <a:miter lim="800000"/>
            <a:headEnd/>
            <a:tailEnd/>
          </a:ln>
        </p:spPr>
        <p:txBody>
          <a:bodyPr anchor="ctr"/>
          <a:lstStyle/>
          <a:p>
            <a:pPr eaLnBrk="0" fontAlgn="base" hangingPunct="0">
              <a:spcBef>
                <a:spcPct val="0"/>
              </a:spcBef>
              <a:spcAft>
                <a:spcPct val="0"/>
              </a:spcAft>
              <a:defRPr/>
            </a:pPr>
            <a:r>
              <a:rPr lang="en-US" altLang="en-US" sz="1050" b="1" dirty="0">
                <a:solidFill>
                  <a:srgbClr val="0000FF"/>
                </a:solidFill>
                <a:latin typeface="Calibri" pitchFamily="34" charset="0"/>
                <a:cs typeface="Arial" charset="0"/>
              </a:rPr>
              <a:t>PROBLEM PRESENT STATUS </a:t>
            </a:r>
            <a:r>
              <a:rPr lang="en-US" altLang="en-US" sz="1050" b="1" dirty="0" smtClean="0">
                <a:solidFill>
                  <a:srgbClr val="0033CC"/>
                </a:solidFill>
                <a:latin typeface="Calibri" pitchFamily="34" charset="0"/>
                <a:cs typeface="Arial" charset="0"/>
              </a:rPr>
              <a:t>:-more rejection generate during pressing pin tilt  </a:t>
            </a: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p:txBody>
      </p:sp>
      <p:sp>
        <p:nvSpPr>
          <p:cNvPr id="8236" name="Rectangle 43"/>
          <p:cNvSpPr>
            <a:spLocks noChangeArrowheads="1"/>
          </p:cNvSpPr>
          <p:nvPr/>
        </p:nvSpPr>
        <p:spPr bwMode="auto">
          <a:xfrm>
            <a:off x="3200400" y="1143000"/>
            <a:ext cx="3273425" cy="652463"/>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050" b="1" dirty="0" smtClean="0">
                <a:solidFill>
                  <a:srgbClr val="0033CC"/>
                </a:solidFill>
                <a:latin typeface="Calibri" pitchFamily="34" charset="0"/>
                <a:cs typeface="Calibri" pitchFamily="34" charset="0"/>
              </a:rPr>
              <a:t>COUNTERMEASURE </a:t>
            </a:r>
            <a:r>
              <a:rPr lang="en-US" sz="1050" b="1" dirty="0" smtClean="0">
                <a:solidFill>
                  <a:srgbClr val="000000"/>
                </a:solidFill>
                <a:latin typeface="Calibri" pitchFamily="34" charset="0"/>
                <a:cs typeface="Calibri" pitchFamily="34" charset="0"/>
              </a:rPr>
              <a:t>: </a:t>
            </a:r>
            <a:r>
              <a:rPr lang="en-US" sz="1050" b="1" dirty="0" smtClean="0">
                <a:solidFill>
                  <a:srgbClr val="0033CC"/>
                </a:solidFill>
                <a:latin typeface="Calibri" pitchFamily="34" charset="0"/>
                <a:cs typeface="Calibri" pitchFamily="34" charset="0"/>
              </a:rPr>
              <a:t>Guide </a:t>
            </a:r>
            <a:r>
              <a:rPr lang="en-US" sz="1050" b="1" dirty="0">
                <a:solidFill>
                  <a:srgbClr val="0033CC"/>
                </a:solidFill>
                <a:latin typeface="Calibri" pitchFamily="34" charset="0"/>
                <a:cs typeface="Calibri" pitchFamily="34" charset="0"/>
              </a:rPr>
              <a:t>bush is provide to pressing </a:t>
            </a:r>
            <a:r>
              <a:rPr lang="en-US" sz="1050" b="1" dirty="0" smtClean="0">
                <a:solidFill>
                  <a:srgbClr val="0033CC"/>
                </a:solidFill>
                <a:latin typeface="Calibri" pitchFamily="34" charset="0"/>
                <a:cs typeface="Calibri" pitchFamily="34" charset="0"/>
              </a:rPr>
              <a:t>tool .</a:t>
            </a:r>
            <a:endParaRPr lang="en-US" sz="1050" dirty="0">
              <a:solidFill>
                <a:srgbClr val="000000"/>
              </a:solidFill>
            </a:endParaRPr>
          </a:p>
          <a:p>
            <a:pPr eaLnBrk="0" fontAlgn="base" hangingPunct="0">
              <a:spcBef>
                <a:spcPct val="0"/>
              </a:spcBef>
              <a:spcAft>
                <a:spcPct val="0"/>
              </a:spcAft>
              <a:defRPr/>
            </a:pPr>
            <a:endParaRPr lang="en-US" sz="1050" b="1" dirty="0" smtClean="0">
              <a:solidFill>
                <a:srgbClr val="000000"/>
              </a:solidFill>
              <a:latin typeface="Calibri" pitchFamily="34" charset="0"/>
              <a:cs typeface="Calibri" pitchFamily="34" charset="0"/>
            </a:endParaRPr>
          </a:p>
        </p:txBody>
      </p:sp>
      <p:sp>
        <p:nvSpPr>
          <p:cNvPr id="58" name="Rectangle 44"/>
          <p:cNvSpPr>
            <a:spLocks noChangeArrowheads="1"/>
          </p:cNvSpPr>
          <p:nvPr/>
        </p:nvSpPr>
        <p:spPr bwMode="auto">
          <a:xfrm>
            <a:off x="6478588" y="114300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BENCHMARK</a:t>
            </a:r>
          </a:p>
        </p:txBody>
      </p:sp>
      <p:sp>
        <p:nvSpPr>
          <p:cNvPr id="59" name="Rectangle 45"/>
          <p:cNvSpPr>
            <a:spLocks noChangeArrowheads="1"/>
          </p:cNvSpPr>
          <p:nvPr/>
        </p:nvSpPr>
        <p:spPr bwMode="auto">
          <a:xfrm>
            <a:off x="6478588" y="129540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TARGET</a:t>
            </a:r>
          </a:p>
        </p:txBody>
      </p:sp>
      <p:sp>
        <p:nvSpPr>
          <p:cNvPr id="60" name="Rectangle 46"/>
          <p:cNvSpPr>
            <a:spLocks noChangeArrowheads="1"/>
          </p:cNvSpPr>
          <p:nvPr/>
        </p:nvSpPr>
        <p:spPr bwMode="auto">
          <a:xfrm>
            <a:off x="6478588" y="144780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START</a:t>
            </a:r>
          </a:p>
        </p:txBody>
      </p:sp>
      <p:sp>
        <p:nvSpPr>
          <p:cNvPr id="61" name="Rectangle 47"/>
          <p:cNvSpPr>
            <a:spLocks noChangeArrowheads="1"/>
          </p:cNvSpPr>
          <p:nvPr/>
        </p:nvSpPr>
        <p:spPr bwMode="auto">
          <a:xfrm>
            <a:off x="6478588" y="160020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TDC </a:t>
            </a:r>
          </a:p>
        </p:txBody>
      </p:sp>
      <p:sp>
        <p:nvSpPr>
          <p:cNvPr id="62" name="Rectangle 48"/>
          <p:cNvSpPr>
            <a:spLocks noChangeArrowheads="1"/>
          </p:cNvSpPr>
          <p:nvPr/>
        </p:nvSpPr>
        <p:spPr bwMode="auto">
          <a:xfrm>
            <a:off x="7773988" y="11430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sz="1050" dirty="0">
              <a:solidFill>
                <a:prstClr val="black"/>
              </a:solidFill>
              <a:latin typeface="Calibri" pitchFamily="34" charset="0"/>
              <a:cs typeface="Calibri" pitchFamily="34" charset="0"/>
            </a:endParaRPr>
          </a:p>
        </p:txBody>
      </p:sp>
      <p:sp>
        <p:nvSpPr>
          <p:cNvPr id="63" name="Rectangle 49"/>
          <p:cNvSpPr>
            <a:spLocks noChangeArrowheads="1"/>
          </p:cNvSpPr>
          <p:nvPr/>
        </p:nvSpPr>
        <p:spPr bwMode="auto">
          <a:xfrm>
            <a:off x="7773988" y="12954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sz="1050" dirty="0">
              <a:solidFill>
                <a:prstClr val="black"/>
              </a:solidFill>
              <a:latin typeface="Calibri" pitchFamily="34" charset="0"/>
              <a:cs typeface="Calibri" pitchFamily="34" charset="0"/>
            </a:endParaRPr>
          </a:p>
        </p:txBody>
      </p:sp>
      <p:sp>
        <p:nvSpPr>
          <p:cNvPr id="64" name="Rectangle 50"/>
          <p:cNvSpPr>
            <a:spLocks noChangeArrowheads="1"/>
          </p:cNvSpPr>
          <p:nvPr/>
        </p:nvSpPr>
        <p:spPr bwMode="auto">
          <a:xfrm>
            <a:off x="7773988" y="14478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sz="1050" dirty="0">
              <a:solidFill>
                <a:prstClr val="black"/>
              </a:solidFill>
              <a:latin typeface="Calibri" pitchFamily="34" charset="0"/>
              <a:cs typeface="Calibri" pitchFamily="34" charset="0"/>
            </a:endParaRPr>
          </a:p>
        </p:txBody>
      </p:sp>
      <p:sp>
        <p:nvSpPr>
          <p:cNvPr id="65" name="Rectangle 51"/>
          <p:cNvSpPr>
            <a:spLocks noChangeArrowheads="1"/>
          </p:cNvSpPr>
          <p:nvPr/>
        </p:nvSpPr>
        <p:spPr bwMode="auto">
          <a:xfrm>
            <a:off x="7773988" y="16002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sz="1050" dirty="0">
              <a:solidFill>
                <a:prstClr val="black"/>
              </a:solidFill>
              <a:latin typeface="Calibri" pitchFamily="34" charset="0"/>
              <a:cs typeface="Calibri" pitchFamily="34" charset="0"/>
            </a:endParaRPr>
          </a:p>
        </p:txBody>
      </p:sp>
      <p:sp>
        <p:nvSpPr>
          <p:cNvPr id="6198" name="Rectangle 52"/>
          <p:cNvSpPr>
            <a:spLocks noChangeArrowheads="1"/>
          </p:cNvSpPr>
          <p:nvPr/>
        </p:nvSpPr>
        <p:spPr bwMode="auto">
          <a:xfrm>
            <a:off x="6477000" y="1752600"/>
            <a:ext cx="2514600" cy="609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b="1" dirty="0">
              <a:solidFill>
                <a:srgbClr val="0033CC"/>
              </a:solidFill>
              <a:latin typeface="Calibri" pitchFamily="34" charset="0"/>
              <a:cs typeface="Calibri" pitchFamily="34" charset="0"/>
            </a:endParaRPr>
          </a:p>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TEAM MEMBERS  </a:t>
            </a:r>
            <a:r>
              <a:rPr lang="en-US" altLang="en-US" sz="1050" b="1" dirty="0" smtClean="0">
                <a:solidFill>
                  <a:srgbClr val="0033CC"/>
                </a:solidFill>
                <a:latin typeface="Calibri" pitchFamily="34" charset="0"/>
                <a:cs typeface="Calibri" pitchFamily="34" charset="0"/>
              </a:rPr>
              <a:t>:</a:t>
            </a:r>
            <a:r>
              <a:rPr lang="en-US" altLang="en-US" sz="1050" dirty="0" smtClean="0">
                <a:solidFill>
                  <a:srgbClr val="000000"/>
                </a:solidFill>
                <a:latin typeface="Calibri" pitchFamily="34" charset="0"/>
                <a:cs typeface="Calibri" pitchFamily="34" charset="0"/>
              </a:rPr>
              <a:t>,   Umesh </a:t>
            </a:r>
          </a:p>
          <a:p>
            <a:pPr eaLnBrk="0" fontAlgn="base" hangingPunct="0">
              <a:spcBef>
                <a:spcPct val="0"/>
              </a:spcBef>
              <a:spcAft>
                <a:spcPct val="0"/>
              </a:spcAft>
              <a:defRPr/>
            </a:pPr>
            <a:r>
              <a:rPr lang="en-US" altLang="en-US" sz="1050" dirty="0" smtClean="0">
                <a:solidFill>
                  <a:srgbClr val="000000"/>
                </a:solidFill>
                <a:latin typeface="Calibri" pitchFamily="34" charset="0"/>
                <a:cs typeface="Calibri" pitchFamily="34" charset="0"/>
              </a:rPr>
              <a:t>Pimple, Ganesh Kharmale, D.Y. Pawar</a:t>
            </a:r>
          </a:p>
        </p:txBody>
      </p:sp>
      <p:sp>
        <p:nvSpPr>
          <p:cNvPr id="6199" name="Rectangle 55"/>
          <p:cNvSpPr>
            <a:spLocks noChangeArrowheads="1"/>
          </p:cNvSpPr>
          <p:nvPr/>
        </p:nvSpPr>
        <p:spPr bwMode="auto">
          <a:xfrm>
            <a:off x="6478588" y="2362200"/>
            <a:ext cx="25130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BENEFITS :-</a:t>
            </a:r>
          </a:p>
        </p:txBody>
      </p:sp>
      <p:sp>
        <p:nvSpPr>
          <p:cNvPr id="68" name="Rectangle 57"/>
          <p:cNvSpPr>
            <a:spLocks noChangeArrowheads="1"/>
          </p:cNvSpPr>
          <p:nvPr/>
        </p:nvSpPr>
        <p:spPr bwMode="auto">
          <a:xfrm>
            <a:off x="6478588" y="2514600"/>
            <a:ext cx="2513012" cy="762000"/>
          </a:xfrm>
          <a:prstGeom prst="rect">
            <a:avLst/>
          </a:prstGeom>
          <a:noFill/>
          <a:ln w="9525">
            <a:solidFill>
              <a:schemeClr val="tx1"/>
            </a:solidFill>
            <a:miter lim="800000"/>
            <a:headEnd/>
            <a:tailEnd/>
          </a:ln>
          <a:extLst/>
        </p:spPr>
        <p:txBody>
          <a:bodyPr/>
          <a:lstStyle/>
          <a:p>
            <a:pPr eaLnBrk="0" fontAlgn="base" hangingPunct="0">
              <a:spcBef>
                <a:spcPct val="20000"/>
              </a:spcBef>
              <a:spcAft>
                <a:spcPct val="0"/>
              </a:spcAft>
              <a:defRPr/>
            </a:pPr>
            <a:endParaRPr lang="en-US" altLang="en-US" sz="1050" dirty="0">
              <a:solidFill>
                <a:prstClr val="black"/>
              </a:solidFill>
              <a:latin typeface="Calibri" pitchFamily="34" charset="0"/>
              <a:cs typeface="Calibri" pitchFamily="34" charset="0"/>
            </a:endParaRPr>
          </a:p>
        </p:txBody>
      </p:sp>
      <p:sp>
        <p:nvSpPr>
          <p:cNvPr id="6201" name="Rectangle 59"/>
          <p:cNvSpPr>
            <a:spLocks noChangeArrowheads="1"/>
          </p:cNvSpPr>
          <p:nvPr/>
        </p:nvSpPr>
        <p:spPr bwMode="auto">
          <a:xfrm>
            <a:off x="152400" y="6030913"/>
            <a:ext cx="3048000" cy="230187"/>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MANAGER’S SIGN </a:t>
            </a:r>
            <a:r>
              <a:rPr lang="en-US" altLang="en-US" sz="1050" dirty="0">
                <a:solidFill>
                  <a:srgbClr val="0000CC"/>
                </a:solidFill>
                <a:latin typeface="Calibri" pitchFamily="34" charset="0"/>
                <a:cs typeface="Calibri" pitchFamily="34" charset="0"/>
              </a:rPr>
              <a:t>:-  </a:t>
            </a:r>
            <a:r>
              <a:rPr lang="en-US" altLang="en-US" sz="1050" dirty="0">
                <a:solidFill>
                  <a:srgbClr val="000000"/>
                </a:solidFill>
                <a:latin typeface="Calibri" pitchFamily="34" charset="0"/>
                <a:cs typeface="Calibri" pitchFamily="34" charset="0"/>
              </a:rPr>
              <a:t>Sandeep Patil</a:t>
            </a:r>
          </a:p>
        </p:txBody>
      </p:sp>
      <p:sp>
        <p:nvSpPr>
          <p:cNvPr id="6202" name="Rectangle 60"/>
          <p:cNvSpPr>
            <a:spLocks noChangeArrowheads="1"/>
          </p:cNvSpPr>
          <p:nvPr/>
        </p:nvSpPr>
        <p:spPr bwMode="auto">
          <a:xfrm>
            <a:off x="152400" y="5791200"/>
            <a:ext cx="3041650" cy="239713"/>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REGISTERED BY     </a:t>
            </a:r>
            <a:r>
              <a:rPr lang="en-US" altLang="en-US" sz="1050" dirty="0" smtClean="0">
                <a:solidFill>
                  <a:srgbClr val="000000"/>
                </a:solidFill>
                <a:latin typeface="Calibri" pitchFamily="34" charset="0"/>
                <a:cs typeface="Calibri" pitchFamily="34" charset="0"/>
              </a:rPr>
              <a:t>:- Sachin Kadnar</a:t>
            </a:r>
            <a:endParaRPr lang="en-US" altLang="en-US" sz="1050" dirty="0">
              <a:solidFill>
                <a:srgbClr val="0033CC"/>
              </a:solidFill>
              <a:latin typeface="Calibri" pitchFamily="34" charset="0"/>
              <a:cs typeface="Calibri" pitchFamily="34" charset="0"/>
            </a:endParaRPr>
          </a:p>
        </p:txBody>
      </p:sp>
      <p:sp>
        <p:nvSpPr>
          <p:cNvPr id="6203" name="Rectangle 61"/>
          <p:cNvSpPr>
            <a:spLocks noChangeArrowheads="1"/>
          </p:cNvSpPr>
          <p:nvPr/>
        </p:nvSpPr>
        <p:spPr bwMode="auto">
          <a:xfrm>
            <a:off x="152400" y="5562600"/>
            <a:ext cx="3046413" cy="22860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REGISTRATION NO. &amp; DATE : </a:t>
            </a:r>
            <a:r>
              <a:rPr lang="en-US" altLang="en-US" sz="1050" dirty="0" smtClean="0">
                <a:solidFill>
                  <a:srgbClr val="000000"/>
                </a:solidFill>
                <a:latin typeface="Calibri" pitchFamily="34" charset="0"/>
                <a:cs typeface="Calibri" pitchFamily="34" charset="0"/>
              </a:rPr>
              <a:t>07.02.2017</a:t>
            </a:r>
            <a:endParaRPr lang="en-US" altLang="en-US" sz="1050" dirty="0">
              <a:solidFill>
                <a:srgbClr val="000000"/>
              </a:solidFill>
              <a:latin typeface="Calibri" pitchFamily="34" charset="0"/>
              <a:cs typeface="Calibri" pitchFamily="34" charset="0"/>
            </a:endParaRPr>
          </a:p>
        </p:txBody>
      </p:sp>
      <p:sp>
        <p:nvSpPr>
          <p:cNvPr id="1084" name="Rectangle 62"/>
          <p:cNvSpPr>
            <a:spLocks noChangeArrowheads="1"/>
          </p:cNvSpPr>
          <p:nvPr/>
        </p:nvSpPr>
        <p:spPr bwMode="auto">
          <a:xfrm>
            <a:off x="230596" y="3733007"/>
            <a:ext cx="3049588" cy="1524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050" b="1" dirty="0">
                <a:solidFill>
                  <a:srgbClr val="0000CC"/>
                </a:solidFill>
                <a:latin typeface="Calibri" pitchFamily="34" charset="0"/>
                <a:cs typeface="Arial" charset="0"/>
              </a:rPr>
              <a:t>WHY - WHY ANALYSIS </a:t>
            </a:r>
            <a:r>
              <a:rPr lang="en-US" sz="1050" b="1" dirty="0" smtClean="0">
                <a:solidFill>
                  <a:srgbClr val="0000CC"/>
                </a:solidFill>
                <a:latin typeface="Calibri" pitchFamily="34" charset="0"/>
                <a:cs typeface="Arial" charset="0"/>
              </a:rPr>
              <a:t>:-generate rejection </a:t>
            </a:r>
            <a:r>
              <a:rPr lang="en-US" altLang="en-US" sz="1050" b="1" dirty="0" smtClean="0">
                <a:solidFill>
                  <a:srgbClr val="0000FF"/>
                </a:solidFill>
                <a:latin typeface="Calibri" pitchFamily="34" charset="0"/>
                <a:cs typeface="Arial" charset="0"/>
              </a:rPr>
              <a:t> </a:t>
            </a:r>
            <a:endParaRPr lang="en-US" altLang="en-US" sz="1050" b="1" dirty="0">
              <a:solidFill>
                <a:srgbClr val="0000FF"/>
              </a:solidFill>
              <a:latin typeface="Calibri" pitchFamily="34" charset="0"/>
              <a:cs typeface="Arial" charset="0"/>
            </a:endParaRPr>
          </a:p>
          <a:p>
            <a:pPr eaLnBrk="0" fontAlgn="base" hangingPunct="0">
              <a:spcBef>
                <a:spcPct val="0"/>
              </a:spcBef>
              <a:spcAft>
                <a:spcPct val="0"/>
              </a:spcAft>
              <a:defRPr/>
            </a:pPr>
            <a:r>
              <a:rPr lang="en-US" altLang="en-US" sz="1050" b="1" dirty="0">
                <a:solidFill>
                  <a:srgbClr val="0000FF"/>
                </a:solidFill>
                <a:latin typeface="Calibri" pitchFamily="34" charset="0"/>
                <a:cs typeface="Arial" charset="0"/>
              </a:rPr>
              <a:t>Why1</a:t>
            </a:r>
            <a:r>
              <a:rPr lang="en-US" sz="1050" dirty="0">
                <a:solidFill>
                  <a:srgbClr val="000000"/>
                </a:solidFill>
                <a:latin typeface="Calibri" pitchFamily="34" charset="0"/>
                <a:cs typeface="Arial" charset="0"/>
              </a:rPr>
              <a:t> :-  </a:t>
            </a:r>
            <a:r>
              <a:rPr lang="en-US" sz="1050" dirty="0" smtClean="0">
                <a:solidFill>
                  <a:srgbClr val="000000"/>
                </a:solidFill>
                <a:latin typeface="Calibri" pitchFamily="34" charset="0"/>
                <a:cs typeface="Arial" charset="0"/>
              </a:rPr>
              <a:t> </a:t>
            </a:r>
            <a:r>
              <a:rPr lang="en-US" sz="1050" dirty="0">
                <a:solidFill>
                  <a:srgbClr val="000000"/>
                </a:solidFill>
                <a:latin typeface="Calibri" pitchFamily="34" charset="0"/>
                <a:cs typeface="Arial" charset="0"/>
              </a:rPr>
              <a:t>P</a:t>
            </a:r>
            <a:r>
              <a:rPr lang="en-US" sz="1050" dirty="0" smtClean="0">
                <a:solidFill>
                  <a:srgbClr val="000000"/>
                </a:solidFill>
                <a:latin typeface="Calibri" pitchFamily="34" charset="0"/>
                <a:cs typeface="Arial" charset="0"/>
              </a:rPr>
              <a:t>in tilt during pressing </a:t>
            </a: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r>
              <a:rPr lang="en-US" sz="1050" b="1" dirty="0" smtClean="0">
                <a:solidFill>
                  <a:srgbClr val="0000FF"/>
                </a:solidFill>
                <a:latin typeface="Calibri" pitchFamily="34" charset="0"/>
                <a:cs typeface="Arial" charset="0"/>
              </a:rPr>
              <a:t>Why2</a:t>
            </a:r>
            <a:r>
              <a:rPr lang="en-US" sz="1050" dirty="0" smtClean="0">
                <a:solidFill>
                  <a:srgbClr val="000000"/>
                </a:solidFill>
                <a:latin typeface="Calibri" pitchFamily="34" charset="0"/>
                <a:cs typeface="Arial" charset="0"/>
              </a:rPr>
              <a:t> :-No bush is available  </a:t>
            </a:r>
          </a:p>
          <a:p>
            <a:pPr eaLnBrk="0" fontAlgn="base" hangingPunct="0">
              <a:spcBef>
                <a:spcPct val="0"/>
              </a:spcBef>
              <a:spcAft>
                <a:spcPct val="0"/>
              </a:spcAft>
              <a:defRPr/>
            </a:pPr>
            <a:r>
              <a:rPr lang="en-US" altLang="en-US" sz="1050" b="1" dirty="0" smtClean="0">
                <a:solidFill>
                  <a:srgbClr val="0000FF"/>
                </a:solidFill>
                <a:latin typeface="Calibri" pitchFamily="34" charset="0"/>
                <a:cs typeface="Arial" charset="0"/>
              </a:rPr>
              <a:t>Why3</a:t>
            </a:r>
            <a:r>
              <a:rPr lang="en-US" sz="1050" dirty="0" smtClean="0">
                <a:solidFill>
                  <a:srgbClr val="000000"/>
                </a:solidFill>
                <a:latin typeface="Calibri" pitchFamily="34" charset="0"/>
                <a:cs typeface="Arial" charset="0"/>
              </a:rPr>
              <a:t> </a:t>
            </a:r>
            <a:r>
              <a:rPr lang="en-US" altLang="en-US" sz="1050" dirty="0">
                <a:solidFill>
                  <a:srgbClr val="000000"/>
                </a:solidFill>
                <a:latin typeface="Calibri" pitchFamily="34" charset="0"/>
                <a:cs typeface="Arial" charset="0"/>
              </a:rPr>
              <a:t>:-  </a:t>
            </a:r>
            <a:endParaRPr lang="en-US" altLang="en-US" sz="1050" dirty="0" smtClean="0">
              <a:solidFill>
                <a:srgbClr val="000000"/>
              </a:solidFill>
              <a:latin typeface="Calibri" pitchFamily="34" charset="0"/>
              <a:cs typeface="Arial" charset="0"/>
            </a:endParaRPr>
          </a:p>
          <a:p>
            <a:pPr eaLnBrk="0" fontAlgn="base" hangingPunct="0">
              <a:spcBef>
                <a:spcPct val="0"/>
              </a:spcBef>
              <a:spcAft>
                <a:spcPct val="0"/>
              </a:spcAft>
              <a:defRPr/>
            </a:pPr>
            <a:r>
              <a:rPr lang="en-US" altLang="en-US" sz="1050" b="1" dirty="0" smtClean="0">
                <a:solidFill>
                  <a:srgbClr val="0000FF"/>
                </a:solidFill>
                <a:latin typeface="Calibri" pitchFamily="34" charset="0"/>
                <a:cs typeface="Arial" charset="0"/>
              </a:rPr>
              <a:t>Why4</a:t>
            </a:r>
            <a:r>
              <a:rPr lang="en-US" sz="1050" dirty="0" smtClean="0">
                <a:solidFill>
                  <a:srgbClr val="000000"/>
                </a:solidFill>
                <a:latin typeface="Calibri" pitchFamily="34" charset="0"/>
                <a:cs typeface="Arial" charset="0"/>
              </a:rPr>
              <a:t> </a:t>
            </a:r>
            <a:r>
              <a:rPr lang="en-US" altLang="en-US" sz="1050" dirty="0" smtClean="0">
                <a:solidFill>
                  <a:srgbClr val="000000"/>
                </a:solidFill>
                <a:latin typeface="Calibri" pitchFamily="34" charset="0"/>
                <a:cs typeface="Arial" charset="0"/>
              </a:rPr>
              <a:t>:-   </a:t>
            </a:r>
            <a:endParaRPr lang="en-US" altLang="en-US" sz="1050" dirty="0">
              <a:solidFill>
                <a:srgbClr val="000000"/>
              </a:solidFill>
              <a:latin typeface="Calibri" pitchFamily="34" charset="0"/>
              <a:cs typeface="Arial" charset="0"/>
            </a:endParaRPr>
          </a:p>
        </p:txBody>
      </p:sp>
      <p:sp>
        <p:nvSpPr>
          <p:cNvPr id="6205" name="Rectangle 63"/>
          <p:cNvSpPr>
            <a:spLocks noChangeArrowheads="1"/>
          </p:cNvSpPr>
          <p:nvPr/>
        </p:nvSpPr>
        <p:spPr bwMode="auto">
          <a:xfrm>
            <a:off x="3205163" y="3657600"/>
            <a:ext cx="3273425" cy="2817813"/>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RESULT :-</a:t>
            </a:r>
            <a:endParaRPr lang="en-US" altLang="en-US" sz="1050" b="1" dirty="0">
              <a:solidFill>
                <a:srgbClr val="000000"/>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p:txBody>
      </p:sp>
      <p:sp>
        <p:nvSpPr>
          <p:cNvPr id="6215" name="Rectangle 85"/>
          <p:cNvSpPr>
            <a:spLocks noChangeArrowheads="1"/>
          </p:cNvSpPr>
          <p:nvPr/>
        </p:nvSpPr>
        <p:spPr bwMode="auto">
          <a:xfrm>
            <a:off x="6478588" y="3276600"/>
            <a:ext cx="2513012" cy="3048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KAIZEN SUSTENANCE</a:t>
            </a:r>
          </a:p>
        </p:txBody>
      </p:sp>
      <p:sp>
        <p:nvSpPr>
          <p:cNvPr id="6216" name="Rectangle 105"/>
          <p:cNvSpPr>
            <a:spLocks noChangeArrowheads="1"/>
          </p:cNvSpPr>
          <p:nvPr/>
        </p:nvSpPr>
        <p:spPr bwMode="auto">
          <a:xfrm>
            <a:off x="152400" y="152400"/>
            <a:ext cx="8839200" cy="6705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217" name="Line 83"/>
          <p:cNvSpPr>
            <a:spLocks noChangeShapeType="1"/>
          </p:cNvSpPr>
          <p:nvPr/>
        </p:nvSpPr>
        <p:spPr bwMode="auto">
          <a:xfrm>
            <a:off x="6326188" y="1979613"/>
            <a:ext cx="0" cy="268287"/>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6219" name="Line 86"/>
          <p:cNvSpPr>
            <a:spLocks noChangeShapeType="1"/>
          </p:cNvSpPr>
          <p:nvPr/>
        </p:nvSpPr>
        <p:spPr bwMode="auto">
          <a:xfrm>
            <a:off x="6326188" y="1905000"/>
            <a:ext cx="0" cy="27305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6220" name="Line 87"/>
          <p:cNvSpPr>
            <a:spLocks noChangeShapeType="1"/>
          </p:cNvSpPr>
          <p:nvPr/>
        </p:nvSpPr>
        <p:spPr bwMode="auto">
          <a:xfrm>
            <a:off x="6326188" y="2152650"/>
            <a:ext cx="0" cy="76200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104" name="Rectangle 88"/>
          <p:cNvSpPr>
            <a:spLocks noChangeArrowheads="1"/>
          </p:cNvSpPr>
          <p:nvPr/>
        </p:nvSpPr>
        <p:spPr bwMode="auto">
          <a:xfrm>
            <a:off x="6478588" y="3581400"/>
            <a:ext cx="2513012" cy="1522413"/>
          </a:xfrm>
          <a:prstGeom prst="rect">
            <a:avLst/>
          </a:prstGeom>
          <a:noFill/>
          <a:ln>
            <a:solidFill>
              <a:schemeClr val="tx1"/>
            </a:solidFill>
          </a:ln>
          <a:extLst/>
        </p:spPr>
        <p:txBody>
          <a:bodyPr/>
          <a:lstStyle/>
          <a:p>
            <a:pPr eaLnBrk="0" fontAlgn="base" hangingPunct="0">
              <a:spcBef>
                <a:spcPct val="0"/>
              </a:spcBef>
              <a:spcAft>
                <a:spcPct val="0"/>
              </a:spcAft>
              <a:defRPr/>
            </a:pPr>
            <a:r>
              <a:rPr lang="en-US" sz="1050" b="1" dirty="0">
                <a:solidFill>
                  <a:srgbClr val="0000CC"/>
                </a:solidFill>
                <a:latin typeface="Calibri"/>
                <a:cs typeface="Arial" charset="0"/>
              </a:rPr>
              <a:t>WHAT TO DO:- </a:t>
            </a:r>
            <a:r>
              <a:rPr lang="en-US" sz="1050" dirty="0">
                <a:solidFill>
                  <a:srgbClr val="000000"/>
                </a:solidFill>
                <a:cs typeface="Arial" charset="0"/>
              </a:rPr>
              <a:t>Check  point added in Sustenance audit check </a:t>
            </a:r>
            <a:r>
              <a:rPr lang="en-US" sz="1050" dirty="0" smtClean="0">
                <a:solidFill>
                  <a:srgbClr val="000000"/>
                </a:solidFill>
                <a:cs typeface="Arial" charset="0"/>
              </a:rPr>
              <a:t>sheet.</a:t>
            </a:r>
            <a:endParaRPr lang="en-US" sz="1050" dirty="0">
              <a:solidFill>
                <a:srgbClr val="000000"/>
              </a:solidFill>
              <a:cs typeface="Arial" charset="0"/>
            </a:endParaRPr>
          </a:p>
          <a:p>
            <a:pPr eaLnBrk="0" fontAlgn="base" hangingPunct="0">
              <a:spcBef>
                <a:spcPct val="0"/>
              </a:spcBef>
              <a:spcAft>
                <a:spcPct val="0"/>
              </a:spcAft>
              <a:defRPr/>
            </a:pPr>
            <a:endParaRPr lang="en-US" sz="1050" dirty="0">
              <a:solidFill>
                <a:srgbClr val="000000"/>
              </a:solidFill>
              <a:cs typeface="Arial" charset="0"/>
            </a:endParaRPr>
          </a:p>
          <a:p>
            <a:pPr eaLnBrk="0" fontAlgn="base" hangingPunct="0">
              <a:spcBef>
                <a:spcPct val="0"/>
              </a:spcBef>
              <a:spcAft>
                <a:spcPct val="0"/>
              </a:spcAft>
              <a:defRPr/>
            </a:pPr>
            <a:endParaRPr lang="en-US" sz="1050" b="1" dirty="0">
              <a:solidFill>
                <a:srgbClr val="0000CC"/>
              </a:solidFill>
              <a:latin typeface="Calibri"/>
              <a:cs typeface="Arial" charset="0"/>
            </a:endParaRPr>
          </a:p>
          <a:p>
            <a:pPr eaLnBrk="0" fontAlgn="base" hangingPunct="0">
              <a:spcBef>
                <a:spcPct val="0"/>
              </a:spcBef>
              <a:spcAft>
                <a:spcPct val="0"/>
              </a:spcAft>
              <a:defRPr/>
            </a:pPr>
            <a:r>
              <a:rPr lang="en-US" sz="1050" b="1" dirty="0">
                <a:solidFill>
                  <a:srgbClr val="0000CC"/>
                </a:solidFill>
                <a:latin typeface="Calibri"/>
                <a:cs typeface="Arial" charset="0"/>
              </a:rPr>
              <a:t>HOW TO DO:-</a:t>
            </a:r>
            <a:r>
              <a:rPr lang="en-US" sz="1050" dirty="0">
                <a:solidFill>
                  <a:srgbClr val="000000"/>
                </a:solidFill>
                <a:cs typeface="Arial" charset="0"/>
              </a:rPr>
              <a:t> Check  visually. </a:t>
            </a:r>
          </a:p>
          <a:p>
            <a:pPr eaLnBrk="0" fontAlgn="base" hangingPunct="0">
              <a:spcBef>
                <a:spcPct val="0"/>
              </a:spcBef>
              <a:spcAft>
                <a:spcPct val="0"/>
              </a:spcAft>
              <a:defRPr/>
            </a:pPr>
            <a:endParaRPr lang="en-US" sz="1050" dirty="0">
              <a:solidFill>
                <a:srgbClr val="000000"/>
              </a:solidFill>
              <a:cs typeface="Arial" charset="0"/>
            </a:endParaRPr>
          </a:p>
          <a:p>
            <a:pPr>
              <a:defRPr/>
            </a:pPr>
            <a:r>
              <a:rPr lang="en-US" sz="1050" b="1" dirty="0" smtClean="0">
                <a:solidFill>
                  <a:srgbClr val="0000CC"/>
                </a:solidFill>
                <a:latin typeface="Calibri"/>
                <a:cs typeface="Arial" charset="0"/>
              </a:rPr>
              <a:t>FREQUENCY </a:t>
            </a:r>
            <a:r>
              <a:rPr lang="en-US" sz="1050" b="1" dirty="0">
                <a:solidFill>
                  <a:srgbClr val="0000CC"/>
                </a:solidFill>
                <a:latin typeface="Calibri"/>
                <a:cs typeface="Arial" charset="0"/>
              </a:rPr>
              <a:t>:- </a:t>
            </a:r>
            <a:r>
              <a:rPr lang="en-US" sz="1050" dirty="0" smtClean="0">
                <a:solidFill>
                  <a:srgbClr val="000000"/>
                </a:solidFill>
                <a:cs typeface="Arial" charset="0"/>
              </a:rPr>
              <a:t>Daily</a:t>
            </a:r>
            <a:endParaRPr lang="en-US" sz="1050" dirty="0">
              <a:solidFill>
                <a:srgbClr val="000000"/>
              </a:solidFill>
              <a:cs typeface="Arial" charset="0"/>
            </a:endParaRPr>
          </a:p>
        </p:txBody>
      </p:sp>
      <p:sp>
        <p:nvSpPr>
          <p:cNvPr id="6225" name="TextBox 4"/>
          <p:cNvSpPr txBox="1">
            <a:spLocks noChangeArrowheads="1"/>
          </p:cNvSpPr>
          <p:nvPr/>
        </p:nvSpPr>
        <p:spPr bwMode="auto">
          <a:xfrm>
            <a:off x="1182688" y="234950"/>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P15</a:t>
            </a:r>
          </a:p>
        </p:txBody>
      </p:sp>
      <p:sp>
        <p:nvSpPr>
          <p:cNvPr id="1106" name="Rectangle 82"/>
          <p:cNvSpPr>
            <a:spLocks noChangeArrowheads="1"/>
          </p:cNvSpPr>
          <p:nvPr/>
        </p:nvSpPr>
        <p:spPr bwMode="auto">
          <a:xfrm>
            <a:off x="152400" y="5181600"/>
            <a:ext cx="3048000" cy="381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050" b="1" dirty="0">
                <a:solidFill>
                  <a:srgbClr val="FF0000"/>
                </a:solidFill>
                <a:latin typeface="Calibri" pitchFamily="34" charset="0"/>
                <a:cs typeface="Arial" charset="0"/>
              </a:rPr>
              <a:t>ROOT CAUSE </a:t>
            </a:r>
            <a:r>
              <a:rPr lang="en-US" sz="1050" b="1" dirty="0" smtClean="0">
                <a:solidFill>
                  <a:srgbClr val="FF0000"/>
                </a:solidFill>
                <a:latin typeface="Calibri" pitchFamily="34" charset="0"/>
                <a:cs typeface="Arial" charset="0"/>
              </a:rPr>
              <a:t>: </a:t>
            </a:r>
            <a:r>
              <a:rPr lang="en-US" sz="1050" b="1" dirty="0" smtClean="0">
                <a:latin typeface="Calibri" pitchFamily="34" charset="0"/>
                <a:cs typeface="Arial" charset="0"/>
              </a:rPr>
              <a:t>No guide bush available to pressing tool .</a:t>
            </a:r>
            <a:endParaRPr lang="en-US" sz="1050" dirty="0">
              <a:latin typeface="Calibri" pitchFamily="34" charset="0"/>
            </a:endParaRPr>
          </a:p>
          <a:p>
            <a:pPr eaLnBrk="0" fontAlgn="base" hangingPunct="0">
              <a:spcBef>
                <a:spcPct val="0"/>
              </a:spcBef>
              <a:spcAft>
                <a:spcPct val="0"/>
              </a:spcAft>
              <a:defRPr/>
            </a:pPr>
            <a:r>
              <a:rPr lang="en-US" sz="1050" b="1" dirty="0" smtClean="0">
                <a:solidFill>
                  <a:srgbClr val="FF0000"/>
                </a:solidFill>
                <a:latin typeface="Calibri" pitchFamily="34" charset="0"/>
                <a:cs typeface="Arial" charset="0"/>
              </a:rPr>
              <a:t> </a:t>
            </a: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p:txBody>
      </p:sp>
      <p:sp>
        <p:nvSpPr>
          <p:cNvPr id="115" name="Rectangle 47"/>
          <p:cNvSpPr>
            <a:spLocks noChangeArrowheads="1"/>
          </p:cNvSpPr>
          <p:nvPr/>
        </p:nvSpPr>
        <p:spPr bwMode="auto">
          <a:xfrm>
            <a:off x="6478588" y="173355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FINISH</a:t>
            </a:r>
          </a:p>
        </p:txBody>
      </p:sp>
      <p:sp>
        <p:nvSpPr>
          <p:cNvPr id="116" name="Rectangle 51"/>
          <p:cNvSpPr>
            <a:spLocks noChangeArrowheads="1"/>
          </p:cNvSpPr>
          <p:nvPr/>
        </p:nvSpPr>
        <p:spPr bwMode="auto">
          <a:xfrm>
            <a:off x="7773988" y="173355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sz="1050" dirty="0">
              <a:solidFill>
                <a:prstClr val="black"/>
              </a:solidFill>
              <a:latin typeface="Calibri" pitchFamily="34" charset="0"/>
              <a:cs typeface="Calibri" pitchFamily="34" charset="0"/>
            </a:endParaRPr>
          </a:p>
        </p:txBody>
      </p:sp>
      <p:sp>
        <p:nvSpPr>
          <p:cNvPr id="5193" name="Slide Number Placeholder 3"/>
          <p:cNvSpPr>
            <a:spLocks noGrp="1"/>
          </p:cNvSpPr>
          <p:nvPr>
            <p:ph type="sldNum" sz="quarter" idx="10"/>
          </p:nvPr>
        </p:nvSpPr>
        <p:spPr>
          <a:xfrm>
            <a:off x="8609610" y="6477000"/>
            <a:ext cx="38199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63BC3F4-89E3-4D00-AAE2-25360AB2C484}" type="slidenum">
              <a:rPr lang="en-US" altLang="en-US">
                <a:solidFill>
                  <a:srgbClr val="000000"/>
                </a:solidFill>
              </a:rPr>
              <a:pPr/>
              <a:t>1</a:t>
            </a:fld>
            <a:endParaRPr lang="en-US" altLang="en-US" dirty="0">
              <a:solidFill>
                <a:srgbClr val="000000"/>
              </a:solidFill>
            </a:endParaRPr>
          </a:p>
        </p:txBody>
      </p:sp>
      <p:sp>
        <p:nvSpPr>
          <p:cNvPr id="84" name="Rounded Rectangle 95"/>
          <p:cNvSpPr>
            <a:spLocks noChangeArrowheads="1"/>
          </p:cNvSpPr>
          <p:nvPr/>
        </p:nvSpPr>
        <p:spPr bwMode="auto">
          <a:xfrm>
            <a:off x="5567363" y="3348038"/>
            <a:ext cx="914400" cy="280987"/>
          </a:xfrm>
          <a:prstGeom prst="roundRect">
            <a:avLst>
              <a:gd name="adj" fmla="val 16667"/>
            </a:avLst>
          </a:prstGeom>
          <a:solidFill>
            <a:srgbClr val="00B05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After</a:t>
            </a:r>
          </a:p>
        </p:txBody>
      </p:sp>
      <p:graphicFrame>
        <p:nvGraphicFramePr>
          <p:cNvPr id="86" name="Table 85"/>
          <p:cNvGraphicFramePr>
            <a:graphicFrameLocks noGrp="1"/>
          </p:cNvGraphicFramePr>
          <p:nvPr>
            <p:extLst>
              <p:ext uri="{D42A27DB-BD31-4B8C-83A1-F6EECF244321}">
                <p14:modId xmlns:p14="http://schemas.microsoft.com/office/powerpoint/2010/main" val="3810966718"/>
              </p:ext>
            </p:extLst>
          </p:nvPr>
        </p:nvGraphicFramePr>
        <p:xfrm>
          <a:off x="6499225" y="4902200"/>
          <a:ext cx="2513013" cy="1573213"/>
        </p:xfrm>
        <a:graphic>
          <a:graphicData uri="http://schemas.openxmlformats.org/drawingml/2006/table">
            <a:tbl>
              <a:tblPr firstRow="1" bandRow="1">
                <a:tableStyleId>{5C22544A-7EE6-4342-B048-85BDC9FD1C3A}</a:tableStyleId>
              </a:tblPr>
              <a:tblGrid>
                <a:gridCol w="303212"/>
                <a:gridCol w="457200"/>
                <a:gridCol w="589722"/>
                <a:gridCol w="662500"/>
                <a:gridCol w="500379"/>
              </a:tblGrid>
              <a:tr h="316347">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900" b="1" dirty="0" smtClean="0">
                          <a:solidFill>
                            <a:srgbClr val="0000CC"/>
                          </a:solidFill>
                          <a:latin typeface="Calibri" pitchFamily="34" charset="0"/>
                          <a:cs typeface="Calibri" pitchFamily="34" charset="0"/>
                        </a:rPr>
                        <a:t>SCOPE &amp; PLAN FOR HORIZONTAL DEPLOYMENT</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1800">
                <a:tc>
                  <a:txBody>
                    <a:bodyPr/>
                    <a:lstStyle/>
                    <a:p>
                      <a:r>
                        <a:rPr lang="en-US" sz="700" b="1" dirty="0" smtClean="0">
                          <a:latin typeface="Arial" panose="020B0604020202020204" pitchFamily="34" charset="0"/>
                          <a:cs typeface="Arial" panose="020B0604020202020204" pitchFamily="34" charset="0"/>
                        </a:rPr>
                        <a:t>Sr</a:t>
                      </a: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600" b="1" dirty="0" smtClean="0">
                          <a:latin typeface="Arial" panose="020B0604020202020204" pitchFamily="34" charset="0"/>
                          <a:cs typeface="Arial" panose="020B0604020202020204" pitchFamily="34" charset="0"/>
                        </a:rPr>
                        <a:t>CELL</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600" b="1" dirty="0" smtClean="0">
                          <a:latin typeface="Arial" panose="020B0604020202020204" pitchFamily="34" charset="0"/>
                          <a:cs typeface="Arial" panose="020B0604020202020204" pitchFamily="34" charset="0"/>
                        </a:rPr>
                        <a:t>STATUS</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0985">
                <a:tc>
                  <a:txBody>
                    <a:bodyPr/>
                    <a:lstStyle/>
                    <a:p>
                      <a:pPr algn="ctr"/>
                      <a:r>
                        <a:rPr lang="en-US" sz="800" dirty="0" smtClean="0">
                          <a:latin typeface="Arial" panose="020B0604020202020204" pitchFamily="34" charset="0"/>
                          <a:cs typeface="Arial" panose="020B0604020202020204" pitchFamily="34" charset="0"/>
                        </a:rPr>
                        <a:t>1</a:t>
                      </a: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dirty="0" smtClean="0">
                          <a:latin typeface="Arial" panose="020B0604020202020204" pitchFamily="34" charset="0"/>
                          <a:cs typeface="Arial" panose="020B0604020202020204" pitchFamily="34" charset="0"/>
                        </a:rPr>
                        <a:t>Oil Pump</a:t>
                      </a:r>
                      <a:endParaRPr lang="en-US" sz="800" dirty="0">
                        <a:latin typeface="Arial" panose="020B0604020202020204" pitchFamily="34" charset="0"/>
                        <a:cs typeface="Arial" panose="020B0604020202020204" pitchFamily="34" charset="0"/>
                      </a:endParaRPr>
                    </a:p>
                  </a:txBody>
                  <a:tcPr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r>
                        <a:rPr lang="en-US" sz="900" b="0" kern="1200" dirty="0" smtClean="0">
                          <a:solidFill>
                            <a:schemeClr val="tx1"/>
                          </a:solidFill>
                          <a:latin typeface="Calibri"/>
                          <a:ea typeface="+mn-ea"/>
                          <a:cs typeface="Arial" charset="0"/>
                        </a:rPr>
                        <a:t>20.03.17</a:t>
                      </a:r>
                      <a:endParaRPr lang="en-US" sz="900" b="0" kern="1200" dirty="0">
                        <a:solidFill>
                          <a:schemeClr val="tx1"/>
                        </a:solidFill>
                        <a:latin typeface="Calibri"/>
                        <a:ea typeface="+mn-ea"/>
                        <a:cs typeface="Arial" charset="0"/>
                      </a:endParaRPr>
                    </a:p>
                  </a:txBody>
                  <a:tcPr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r>
                        <a:rPr lang="en-US" sz="900" b="0" kern="1200" dirty="0" smtClean="0">
                          <a:solidFill>
                            <a:schemeClr val="tx1"/>
                          </a:solidFill>
                          <a:latin typeface="Calibri"/>
                          <a:ea typeface="+mn-ea"/>
                          <a:cs typeface="Arial" charset="0"/>
                        </a:rPr>
                        <a:t>Ganesh Kharmale</a:t>
                      </a:r>
                      <a:endParaRPr lang="en-US" sz="900" b="0" kern="1200" dirty="0">
                        <a:solidFill>
                          <a:schemeClr val="tx1"/>
                        </a:solidFill>
                        <a:latin typeface="Calibri"/>
                        <a:ea typeface="+mn-ea"/>
                        <a:cs typeface="Arial" charset="0"/>
                      </a:endParaRPr>
                    </a:p>
                  </a:txBody>
                  <a:tcPr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b="0" kern="1200" dirty="0" smtClean="0">
                          <a:solidFill>
                            <a:schemeClr val="tx1"/>
                          </a:solidFill>
                          <a:latin typeface="Calibri"/>
                          <a:ea typeface="+mn-ea"/>
                          <a:cs typeface="Arial" charset="0"/>
                        </a:rPr>
                        <a:t>In process</a:t>
                      </a:r>
                      <a:endParaRPr lang="en-US" sz="800" b="0" kern="1200" dirty="0">
                        <a:solidFill>
                          <a:schemeClr val="tx1"/>
                        </a:solidFill>
                        <a:latin typeface="Calibri"/>
                        <a:ea typeface="+mn-ea"/>
                        <a:cs typeface="Arial" charset="0"/>
                      </a:endParaRPr>
                    </a:p>
                  </a:txBody>
                  <a:tcPr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94081">
                <a:tc>
                  <a:txBody>
                    <a:bodyPr/>
                    <a:lstStyle/>
                    <a:p>
                      <a:r>
                        <a:rPr lang="en-US" sz="700" dirty="0" smtClean="0">
                          <a:latin typeface="Arial" panose="020B0604020202020204" pitchFamily="34" charset="0"/>
                          <a:cs typeface="Arial" panose="020B0604020202020204" pitchFamily="34" charset="0"/>
                        </a:rPr>
                        <a:t>2</a:t>
                      </a:r>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9" name="Rectangle 34"/>
          <p:cNvSpPr>
            <a:spLocks noChangeArrowheads="1"/>
          </p:cNvSpPr>
          <p:nvPr/>
        </p:nvSpPr>
        <p:spPr bwMode="auto">
          <a:xfrm>
            <a:off x="5724549" y="462385"/>
            <a:ext cx="292076" cy="152400"/>
          </a:xfrm>
          <a:prstGeom prst="rect">
            <a:avLst/>
          </a:prstGeom>
          <a:solidFill>
            <a:schemeClr val="bg1"/>
          </a:solidFill>
          <a:ln w="9525">
            <a:solidFill>
              <a:schemeClr val="tx1"/>
            </a:solidFill>
            <a:miter lim="800000"/>
            <a:headEnd/>
            <a:tailEnd/>
          </a:ln>
        </p:spPr>
        <p:txBody>
          <a:bodyPr wrap="none" anchor="ctr"/>
          <a:lstStyle/>
          <a:p>
            <a:pP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B</a:t>
            </a:r>
            <a:endParaRPr lang="en-US" altLang="en-US" sz="1050" b="1" dirty="0">
              <a:solidFill>
                <a:srgbClr val="000000"/>
              </a:solidFill>
              <a:latin typeface="Calibri" pitchFamily="34" charset="0"/>
              <a:cs typeface="Calibri" pitchFamily="34" charset="0"/>
            </a:endParaRPr>
          </a:p>
        </p:txBody>
      </p:sp>
      <p:sp>
        <p:nvSpPr>
          <p:cNvPr id="78" name="Rounded Rectangle 96"/>
          <p:cNvSpPr>
            <a:spLocks noChangeArrowheads="1"/>
          </p:cNvSpPr>
          <p:nvPr/>
        </p:nvSpPr>
        <p:spPr bwMode="auto">
          <a:xfrm>
            <a:off x="2253456" y="3345514"/>
            <a:ext cx="914400" cy="280987"/>
          </a:xfrm>
          <a:prstGeom prst="roundRect">
            <a:avLst>
              <a:gd name="adj" fmla="val 16667"/>
            </a:avLst>
          </a:prstGeom>
          <a:solidFill>
            <a:srgbClr val="FF0000"/>
          </a:solidFill>
          <a:ln>
            <a:noFill/>
          </a:ln>
          <a:extLst/>
        </p:spPr>
        <p:txBody>
          <a:bodyPr>
            <a:spAutoFit/>
          </a:bodyPr>
          <a:lstStyle/>
          <a:p>
            <a:pPr algn="ctr" fontAlgn="base">
              <a:spcBef>
                <a:spcPct val="0"/>
              </a:spcBef>
              <a:spcAft>
                <a:spcPct val="0"/>
              </a:spcAft>
              <a:defRPr/>
            </a:pPr>
            <a:r>
              <a:rPr lang="en-US" altLang="en-US" sz="1050" dirty="0">
                <a:solidFill>
                  <a:srgbClr val="000000"/>
                </a:solidFill>
                <a:latin typeface="Calibri" pitchFamily="34" charset="0"/>
                <a:cs typeface="Calibri" pitchFamily="34" charset="0"/>
              </a:rPr>
              <a:t>Before</a:t>
            </a:r>
          </a:p>
        </p:txBody>
      </p:sp>
      <p:sp>
        <p:nvSpPr>
          <p:cNvPr id="8" name="Oval 7"/>
          <p:cNvSpPr/>
          <p:nvPr/>
        </p:nvSpPr>
        <p:spPr bwMode="auto">
          <a:xfrm>
            <a:off x="1687114" y="2247900"/>
            <a:ext cx="909242" cy="858173"/>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pic>
        <p:nvPicPr>
          <p:cNvPr id="82" name="Picture 81"/>
          <p:cNvPicPr>
            <a:picLocks noChangeAspect="1"/>
          </p:cNvPicPr>
          <p:nvPr/>
        </p:nvPicPr>
        <p:blipFill rotWithShape="1">
          <a:blip r:embed="rId4" cstate="email">
            <a:extLst>
              <a:ext uri="{BEBA8EAE-BF5A-486C-A8C5-ECC9F3942E4B}">
                <a14:imgProps xmlns:a14="http://schemas.microsoft.com/office/drawing/2010/main">
                  <a14:imgLayer r:embed="rId5">
                    <a14:imgEffect>
                      <a14:brightnessContrast bright="20000" contrast="-20000"/>
                    </a14:imgEffect>
                  </a14:imgLayer>
                </a14:imgProps>
              </a:ext>
              <a:ext uri="{28A0092B-C50C-407E-A947-70E740481C1C}">
                <a14:useLocalDpi xmlns:a14="http://schemas.microsoft.com/office/drawing/2010/main"/>
              </a:ext>
            </a:extLst>
          </a:blip>
          <a:srcRect r="26438"/>
          <a:stretch/>
        </p:blipFill>
        <p:spPr>
          <a:xfrm>
            <a:off x="219869" y="1844350"/>
            <a:ext cx="2980531" cy="1488908"/>
          </a:xfrm>
          <a:prstGeom prst="rect">
            <a:avLst/>
          </a:prstGeom>
          <a:ln w="28575">
            <a:solidFill>
              <a:srgbClr val="FF0000"/>
            </a:solidFill>
          </a:ln>
        </p:spPr>
      </p:pic>
      <p:pic>
        <p:nvPicPr>
          <p:cNvPr id="83" name="Picture 82"/>
          <p:cNvPicPr>
            <a:picLocks noChangeAspect="1"/>
          </p:cNvPicPr>
          <p:nvPr/>
        </p:nvPicPr>
        <p:blipFill>
          <a:blip r:embed="rId6" cstate="email">
            <a:extLst>
              <a:ext uri="{BEBA8EAE-BF5A-486C-A8C5-ECC9F3942E4B}">
                <a14:imgProps xmlns:a14="http://schemas.microsoft.com/office/drawing/2010/main">
                  <a14:imgLayer r:embed="rId7">
                    <a14:imgEffect>
                      <a14:brightnessContrast bright="20000"/>
                    </a14:imgEffect>
                  </a14:imgLayer>
                </a14:imgProps>
              </a:ext>
              <a:ext uri="{28A0092B-C50C-407E-A947-70E740481C1C}">
                <a14:useLocalDpi xmlns:a14="http://schemas.microsoft.com/office/drawing/2010/main"/>
              </a:ext>
            </a:extLst>
          </a:blip>
          <a:stretch>
            <a:fillRect/>
          </a:stretch>
        </p:blipFill>
        <p:spPr>
          <a:xfrm>
            <a:off x="3352799" y="1844350"/>
            <a:ext cx="2973389" cy="1432250"/>
          </a:xfrm>
          <a:prstGeom prst="rect">
            <a:avLst/>
          </a:prstGeom>
          <a:ln w="28575">
            <a:solidFill>
              <a:srgbClr val="00B050"/>
            </a:solidFill>
          </a:ln>
        </p:spPr>
      </p:pic>
      <p:sp>
        <p:nvSpPr>
          <p:cNvPr id="80" name="Rectangle 79"/>
          <p:cNvSpPr/>
          <p:nvPr/>
        </p:nvSpPr>
        <p:spPr>
          <a:xfrm>
            <a:off x="3586163" y="5373469"/>
            <a:ext cx="2662237" cy="830997"/>
          </a:xfrm>
          <a:prstGeom prst="rect">
            <a:avLst/>
          </a:prstGeom>
          <a:ln w="12700">
            <a:solidFill>
              <a:schemeClr val="tx1"/>
            </a:solidFill>
          </a:ln>
        </p:spPr>
        <p:txBody>
          <a:bodyPr wrap="square">
            <a:spAutoFit/>
          </a:bodyPr>
          <a:lstStyle/>
          <a:p>
            <a:pPr algn="l">
              <a:defRPr/>
            </a:pPr>
            <a:r>
              <a:rPr lang="en-US" sz="1600" dirty="0" smtClean="0">
                <a:solidFill>
                  <a:schemeClr val="tx1">
                    <a:lumMod val="95000"/>
                    <a:lumOff val="5000"/>
                  </a:schemeClr>
                </a:solidFill>
                <a:latin typeface="Times New Roman" panose="02020603050405020304" pitchFamily="18" charset="0"/>
                <a:cs typeface="Times New Roman" panose="02020603050405020304" pitchFamily="18" charset="0"/>
              </a:rPr>
              <a:t>No guide bush available to pressing tool to avoid pin tilting during pressing.</a:t>
            </a:r>
            <a:endParaRPr lang="en-US" sz="16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81" name="Rectangle 80"/>
          <p:cNvSpPr/>
          <p:nvPr/>
        </p:nvSpPr>
        <p:spPr>
          <a:xfrm>
            <a:off x="2362200" y="1953161"/>
            <a:ext cx="831849" cy="1323439"/>
          </a:xfrm>
          <a:prstGeom prst="rect">
            <a:avLst/>
          </a:prstGeom>
          <a:solidFill>
            <a:srgbClr val="FFFF00"/>
          </a:solidFill>
          <a:ln w="12700">
            <a:solidFill>
              <a:schemeClr val="tx1"/>
            </a:solidFill>
          </a:ln>
        </p:spPr>
        <p:txBody>
          <a:bodyPr wrap="square">
            <a:spAutoFit/>
          </a:bodyPr>
          <a:lstStyle/>
          <a:p>
            <a:pPr algn="l">
              <a:defRPr/>
            </a:pPr>
            <a:r>
              <a:rPr lang="en-US" sz="1600" dirty="0" smtClean="0">
                <a:latin typeface="Times New Roman" panose="02020603050405020304" pitchFamily="18" charset="0"/>
                <a:cs typeface="Times New Roman" panose="02020603050405020304" pitchFamily="18" charset="0"/>
              </a:rPr>
              <a:t>Dowel spring pin, no guide bush.</a:t>
            </a:r>
            <a:endParaRPr lang="en-US" sz="1600" b="1" dirty="0">
              <a:latin typeface="Times New Roman" panose="02020603050405020304" pitchFamily="18" charset="0"/>
              <a:cs typeface="Times New Roman" panose="02020603050405020304" pitchFamily="18" charset="0"/>
            </a:endParaRPr>
          </a:p>
        </p:txBody>
      </p:sp>
      <p:sp>
        <p:nvSpPr>
          <p:cNvPr id="85" name="Rectangle 84"/>
          <p:cNvSpPr/>
          <p:nvPr/>
        </p:nvSpPr>
        <p:spPr>
          <a:xfrm>
            <a:off x="5410199" y="1752600"/>
            <a:ext cx="1060449" cy="1077218"/>
          </a:xfrm>
          <a:prstGeom prst="rect">
            <a:avLst/>
          </a:prstGeom>
          <a:solidFill>
            <a:srgbClr val="FFFF00"/>
          </a:solidFill>
          <a:ln w="12700">
            <a:solidFill>
              <a:schemeClr val="tx1"/>
            </a:solidFill>
          </a:ln>
        </p:spPr>
        <p:txBody>
          <a:bodyPr wrap="square">
            <a:spAutoFit/>
          </a:bodyPr>
          <a:lstStyle/>
          <a:p>
            <a:pPr algn="l">
              <a:defRPr/>
            </a:pPr>
            <a:r>
              <a:rPr lang="en-US" sz="1600" dirty="0" smtClean="0">
                <a:solidFill>
                  <a:schemeClr val="tx1">
                    <a:lumMod val="95000"/>
                    <a:lumOff val="5000"/>
                  </a:schemeClr>
                </a:solidFill>
                <a:latin typeface="Times New Roman" panose="02020603050405020304" pitchFamily="18" charset="0"/>
                <a:cs typeface="Times New Roman" panose="02020603050405020304" pitchFamily="18" charset="0"/>
              </a:rPr>
              <a:t>Guide bush, for dowel spring pin </a:t>
            </a:r>
            <a:endParaRPr lang="en-US" sz="16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Rounded Rectangular Callout 4"/>
          <p:cNvSpPr/>
          <p:nvPr/>
        </p:nvSpPr>
        <p:spPr bwMode="auto">
          <a:xfrm>
            <a:off x="3391509" y="4142601"/>
            <a:ext cx="766764" cy="685800"/>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Rectangle 6"/>
          <p:cNvSpPr/>
          <p:nvPr/>
        </p:nvSpPr>
        <p:spPr bwMode="auto">
          <a:xfrm>
            <a:off x="1681956" y="2057400"/>
            <a:ext cx="1904207" cy="369332"/>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effectLst/>
              <a:latin typeface="Arial" charset="0"/>
            </a:endParaRPr>
          </a:p>
        </p:txBody>
      </p:sp>
      <p:sp>
        <p:nvSpPr>
          <p:cNvPr id="12" name="Rounded Rectangular Callout 11"/>
          <p:cNvSpPr/>
          <p:nvPr/>
        </p:nvSpPr>
        <p:spPr bwMode="auto">
          <a:xfrm>
            <a:off x="990600" y="4094814"/>
            <a:ext cx="838200" cy="317534"/>
          </a:xfrm>
          <a:prstGeom prst="wedgeRoundRectCallou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14" name="Straight Arrow Connector 13"/>
          <p:cNvCxnSpPr/>
          <p:nvPr/>
        </p:nvCxnSpPr>
        <p:spPr bwMode="auto">
          <a:xfrm>
            <a:off x="1828800" y="2178050"/>
            <a:ext cx="1143000" cy="1916764"/>
          </a:xfrm>
          <a:prstGeom prst="straightConnector1">
            <a:avLst/>
          </a:prstGeom>
          <a:noFill/>
          <a:ln w="9525" cap="flat" cmpd="sng" algn="ctr">
            <a:noFill/>
            <a:prstDash val="solid"/>
            <a:round/>
            <a:headEnd type="none" w="med" len="med"/>
            <a:tailEnd type="triangle"/>
          </a:ln>
          <a:effectLst/>
        </p:spPr>
      </p:cxnSp>
      <p:cxnSp>
        <p:nvCxnSpPr>
          <p:cNvPr id="93" name="Straight Arrow Connector 92"/>
          <p:cNvCxnSpPr/>
          <p:nvPr/>
        </p:nvCxnSpPr>
        <p:spPr bwMode="auto">
          <a:xfrm flipH="1">
            <a:off x="1681956" y="2057400"/>
            <a:ext cx="680244" cy="369332"/>
          </a:xfrm>
          <a:prstGeom prst="straightConnector1">
            <a:avLst/>
          </a:prstGeom>
          <a:solidFill>
            <a:schemeClr val="bg1"/>
          </a:solidFill>
          <a:ln w="381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Straight Arrow Connector 99"/>
          <p:cNvCxnSpPr/>
          <p:nvPr/>
        </p:nvCxnSpPr>
        <p:spPr bwMode="auto">
          <a:xfrm flipH="1">
            <a:off x="4876800" y="1795463"/>
            <a:ext cx="533398" cy="452437"/>
          </a:xfrm>
          <a:prstGeom prst="straightConnector1">
            <a:avLst/>
          </a:prstGeom>
          <a:solidFill>
            <a:schemeClr val="bg1"/>
          </a:solidFill>
          <a:ln w="38100" cap="flat" cmpd="sng" algn="ctr">
            <a:solidFill>
              <a:srgbClr val="92D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76318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238</Words>
  <Application>Microsoft Office PowerPoint</Application>
  <PresentationFormat>On-screen Show (4:3)</PresentationFormat>
  <Paragraphs>82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169</cp:revision>
  <cp:lastPrinted>2016-10-09T08:06:13Z</cp:lastPrinted>
  <dcterms:created xsi:type="dcterms:W3CDTF">2006-08-16T00:00:00Z</dcterms:created>
  <dcterms:modified xsi:type="dcterms:W3CDTF">2017-04-29T06:37:48Z</dcterms:modified>
</cp:coreProperties>
</file>